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2" r:id="rId1"/>
  </p:sldMasterIdLst>
  <p:sldIdLst>
    <p:sldId id="256" r:id="rId2"/>
    <p:sldId id="264" r:id="rId3"/>
    <p:sldId id="280" r:id="rId4"/>
    <p:sldId id="263" r:id="rId5"/>
    <p:sldId id="259" r:id="rId6"/>
    <p:sldId id="260" r:id="rId7"/>
    <p:sldId id="261" r:id="rId8"/>
    <p:sldId id="262" r:id="rId9"/>
    <p:sldId id="265" r:id="rId10"/>
    <p:sldId id="266" r:id="rId11"/>
    <p:sldId id="267" r:id="rId12"/>
    <p:sldId id="278" r:id="rId13"/>
    <p:sldId id="268" r:id="rId14"/>
    <p:sldId id="269" r:id="rId15"/>
    <p:sldId id="270" r:id="rId16"/>
    <p:sldId id="271" r:id="rId17"/>
    <p:sldId id="283" r:id="rId18"/>
    <p:sldId id="281" r:id="rId19"/>
    <p:sldId id="282" r:id="rId20"/>
    <p:sldId id="272" r:id="rId21"/>
    <p:sldId id="273" r:id="rId22"/>
    <p:sldId id="274" r:id="rId23"/>
    <p:sldId id="275" r:id="rId24"/>
    <p:sldId id="279" r:id="rId25"/>
    <p:sldId id="276" r:id="rId26"/>
    <p:sldId id="277" r:id="rId27"/>
    <p:sldId id="284" r:id="rId28"/>
    <p:sldId id="257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FFCCFF"/>
    <a:srgbClr val="0037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0" d="100"/>
          <a:sy n="50" d="100"/>
        </p:scale>
        <p:origin x="4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smtClean="0"/>
              <a:pPr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803319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699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04960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291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0686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720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894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252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073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9561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4192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10/1/2025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733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hool.ioffe.ru/traditions/hikes/" TargetMode="External" /><Relationship Id="rId2" Type="http://schemas.openxmlformats.org/officeDocument/2006/relationships/hyperlink" Target="http://www.school.ioffe.ru/lessons/plan.html" TargetMode="External" /><Relationship Id="rId1" Type="http://schemas.openxmlformats.org/officeDocument/2006/relationships/slideLayout" Target="../slideLayouts/slideLayout1.xml" /><Relationship Id="rId5" Type="http://schemas.openxmlformats.org/officeDocument/2006/relationships/hyperlink" Target="http://www.school.ioffe.ru/sports/chess/" TargetMode="External" /><Relationship Id="rId4" Type="http://schemas.openxmlformats.org/officeDocument/2006/relationships/hyperlink" Target="http://www.school.ioffe.ru/traditions/slyot/" TargetMode="Externa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kimc.ms/about/doc/metodicheskie-sborniki/&#1092;&#1080;&#1079;-&#1084;&#1072;&#1090;%20&#1087;&#1088;&#1086;&#1077;&#1082;&#1090;.pdf" TargetMode="External" /><Relationship Id="rId1" Type="http://schemas.openxmlformats.org/officeDocument/2006/relationships/slideLayout" Target="../slideLayouts/slideLayout1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kimc.ms/about/doc/metodicheskie-sborniki/&#1092;&#1080;&#1079;-&#1084;&#1072;&#1090;%20&#1087;&#1088;&#1086;&#1077;&#1082;&#1090;.pdf" TargetMode="External" /><Relationship Id="rId1" Type="http://schemas.openxmlformats.org/officeDocument/2006/relationships/slideLayout" Target="../slideLayouts/slideLayout1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kimc.ms/about/doc/metodicheskie-sborniki/&#1092;&#1080;&#1079;-&#1084;&#1072;&#1090;%20&#1087;&#1088;&#1086;&#1077;&#1082;&#1090;.pdf" TargetMode="External" /><Relationship Id="rId1" Type="http://schemas.openxmlformats.org/officeDocument/2006/relationships/slideLayout" Target="../slideLayouts/slideLayout1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kimc.ms/about/doc/metodicheskie-sborniki/&#1092;&#1080;&#1079;-&#1084;&#1072;&#1090;%20&#1087;&#1088;&#1086;&#1077;&#1082;&#1090;.pdf" TargetMode="External" /><Relationship Id="rId1" Type="http://schemas.openxmlformats.org/officeDocument/2006/relationships/slideLayout" Target="../slideLayouts/slideLayout1.xml" 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62955" y="1960033"/>
            <a:ext cx="8825658" cy="1608667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Управление развитием </a:t>
            </a:r>
            <a:br>
              <a:rPr lang="ru-RU" sz="3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научно-методическое, информационное сопровождение физико-математических классов муниципалитета</a:t>
            </a:r>
          </a:p>
        </p:txBody>
      </p:sp>
    </p:spTree>
    <p:extLst>
      <p:ext uri="{BB962C8B-B14F-4D97-AF65-F5344CB8AC3E}">
        <p14:creationId xmlns:p14="http://schemas.microsoft.com/office/powerpoint/2010/main" val="3211449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55055" y="1727201"/>
            <a:ext cx="8825658" cy="3086099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– в КАЧЕСТВЕ!</a:t>
            </a:r>
            <a:br>
              <a:rPr lang="ru-RU" sz="3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3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Качеством надо управлять, </a:t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его надо взращивать и пестовать, </a:t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собирать по крупицам. </a:t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И постоянно наращивать. </a:t>
            </a:r>
            <a:b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 нему надо уверенно идти!</a:t>
            </a:r>
            <a:endParaRPr lang="ru-RU" sz="24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09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5786" y="265814"/>
            <a:ext cx="10632558" cy="702812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br>
              <a:rPr lang="ru-RU" sz="1800" dirty="0"/>
            </a:br>
            <a:br>
              <a:rPr lang="ru-RU" sz="1800" dirty="0"/>
            </a:br>
            <a:r>
              <a:rPr lang="ru-RU" sz="1800" dirty="0"/>
              <a:t>Одним из современных и оптимальных методов управления образовательной деятельностью в районе, в школе является </a:t>
            </a:r>
            <a:r>
              <a:rPr lang="ru-RU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 проектов</a:t>
            </a:r>
            <a:r>
              <a:rPr lang="ru-RU" sz="1800" dirty="0"/>
              <a:t>. </a:t>
            </a:r>
            <a:br>
              <a:rPr lang="ru-RU" sz="1800" dirty="0"/>
            </a:br>
            <a:br>
              <a:rPr lang="ru-RU" sz="1800" dirty="0"/>
            </a:br>
            <a:r>
              <a:rPr lang="ru-RU" sz="1800" dirty="0"/>
              <a:t>Осуществление управленческой деятельности посредством проектного метода содействует определению </a:t>
            </a:r>
            <a:r>
              <a:rPr lang="ru-RU" sz="1800" dirty="0">
                <a:solidFill>
                  <a:srgbClr val="FFFF00"/>
                </a:solidFill>
              </a:rPr>
              <a:t>четко заданных целей</a:t>
            </a:r>
            <a:r>
              <a:rPr lang="ru-RU" sz="1800" dirty="0"/>
              <a:t>, </a:t>
            </a:r>
            <a:r>
              <a:rPr lang="ru-RU" sz="1800" dirty="0">
                <a:solidFill>
                  <a:srgbClr val="FFFF00"/>
                </a:solidFill>
              </a:rPr>
              <a:t>критериев их достижения</a:t>
            </a:r>
            <a:r>
              <a:rPr lang="ru-RU" sz="1800" dirty="0"/>
              <a:t>, </a:t>
            </a:r>
            <a:r>
              <a:rPr lang="ru-RU" sz="1800" dirty="0">
                <a:solidFill>
                  <a:srgbClr val="FFFF00"/>
                </a:solidFill>
              </a:rPr>
              <a:t>аккумуляции необходимых ресурсов</a:t>
            </a:r>
            <a:r>
              <a:rPr lang="ru-RU" sz="1800" dirty="0"/>
              <a:t>, </a:t>
            </a:r>
            <a:r>
              <a:rPr lang="ru-RU" sz="1800" dirty="0">
                <a:solidFill>
                  <a:srgbClr val="FFFF00"/>
                </a:solidFill>
              </a:rPr>
              <a:t>определению и идентификации рисков</a:t>
            </a:r>
            <a:r>
              <a:rPr lang="ru-RU" sz="1800" dirty="0"/>
              <a:t>, </a:t>
            </a:r>
            <a:r>
              <a:rPr lang="ru-RU" sz="1800" dirty="0">
                <a:solidFill>
                  <a:srgbClr val="FFFF00"/>
                </a:solidFill>
              </a:rPr>
              <a:t>тщательному детальному контролю хода реализации проекта</a:t>
            </a:r>
            <a:r>
              <a:rPr lang="ru-RU" sz="1800" dirty="0"/>
              <a:t>.</a:t>
            </a:r>
            <a:br>
              <a:rPr lang="ru-RU" sz="1800" dirty="0"/>
            </a:br>
            <a:br>
              <a:rPr lang="ru-RU" sz="1800" dirty="0"/>
            </a:br>
            <a:r>
              <a:rPr lang="ru-RU" sz="1800" dirty="0"/>
              <a:t>Внедрение проектного управления будет способствовать: </a:t>
            </a:r>
            <a:br>
              <a:rPr lang="ru-RU" sz="1800" dirty="0"/>
            </a:br>
            <a:r>
              <a:rPr lang="ru-RU" sz="1800" dirty="0"/>
              <a:t>а)  позитивному, поддерживающему климату внутри команды специалистов, курирующих и организующих деятельность ФМК;</a:t>
            </a:r>
            <a:br>
              <a:rPr lang="ru-RU" sz="1800" dirty="0"/>
            </a:br>
            <a:r>
              <a:rPr lang="ru-RU" sz="1800" dirty="0"/>
              <a:t>б)  грамотно осуществлять упор на качестве преподавания и учебных результатах; </a:t>
            </a:r>
            <a:br>
              <a:rPr lang="ru-RU" sz="1800" dirty="0"/>
            </a:br>
            <a:r>
              <a:rPr lang="ru-RU" sz="1800" dirty="0"/>
              <a:t>в)  сформировать систему </a:t>
            </a:r>
            <a:r>
              <a:rPr lang="ru-RU" sz="1800" dirty="0" err="1"/>
              <a:t>внутришкольного</a:t>
            </a:r>
            <a:r>
              <a:rPr lang="ru-RU" sz="1800" dirty="0"/>
              <a:t> мониторинга учебных достижений обучающихся и профессиональных компетенций учителей; </a:t>
            </a:r>
            <a:br>
              <a:rPr lang="ru-RU" sz="1800" dirty="0"/>
            </a:br>
            <a:r>
              <a:rPr lang="ru-RU" sz="1800" dirty="0"/>
              <a:t>г)  осуществлять постоянное профессиональное развитие учителей; </a:t>
            </a:r>
            <a:br>
              <a:rPr lang="ru-RU" sz="1800" dirty="0"/>
            </a:br>
            <a:r>
              <a:rPr lang="ru-RU" sz="1800" dirty="0"/>
              <a:t>д)  обеспечить включенность родителей обучающихся ФМК и сотрудничество с ними; </a:t>
            </a:r>
            <a:br>
              <a:rPr lang="ru-RU" sz="1800" dirty="0"/>
            </a:br>
            <a:r>
              <a:rPr lang="ru-RU" sz="1800" dirty="0"/>
              <a:t>е)  создать четкий баланс поддержки и сотрудничества ОО с органами управления, другими образовательными институтами и сообществами. </a:t>
            </a:r>
            <a:br>
              <a:rPr lang="ru-RU" sz="1800" dirty="0"/>
            </a:br>
            <a:br>
              <a:rPr lang="ru-RU" sz="1800" dirty="0"/>
            </a:br>
            <a:r>
              <a:rPr lang="ru-RU" sz="1800" dirty="0"/>
              <a:t>                                                        </a:t>
            </a:r>
            <a:r>
              <a:rPr lang="ru-RU" sz="1800" dirty="0">
                <a:solidFill>
                  <a:srgbClr val="FFC000"/>
                </a:solidFill>
              </a:rPr>
              <a:t>КОНЕЧНЫМ ОРИЕНТИРОМ</a:t>
            </a:r>
            <a:r>
              <a:rPr lang="ru-RU" sz="1800" dirty="0"/>
              <a:t> </a:t>
            </a:r>
            <a:br>
              <a:rPr lang="ru-RU" sz="1800" dirty="0"/>
            </a:br>
            <a:r>
              <a:rPr lang="ru-RU" sz="1800" dirty="0"/>
              <a:t>                                                      в управлении ФМК должно стать </a:t>
            </a:r>
            <a:br>
              <a:rPr lang="ru-RU" sz="1800" dirty="0"/>
            </a:br>
            <a:r>
              <a:rPr lang="ru-RU" sz="1800" dirty="0"/>
              <a:t>                        </a:t>
            </a:r>
            <a:r>
              <a:rPr lang="ru-RU" sz="1800" dirty="0">
                <a:solidFill>
                  <a:srgbClr val="FFC000"/>
                </a:solidFill>
              </a:rPr>
              <a:t>РАЗВИТЕ ФИЗИКО-МАТЕМАТИЧЕСКОГО ОБРАЗОВАНИЯ</a:t>
            </a:r>
            <a:r>
              <a:rPr lang="ru-RU" sz="1800" dirty="0"/>
              <a:t> в целом.</a:t>
            </a:r>
            <a:br>
              <a:rPr lang="ru-RU" sz="1800" dirty="0"/>
            </a:br>
            <a:br>
              <a:rPr lang="ru-RU" sz="1800" dirty="0"/>
            </a:br>
            <a:br>
              <a:rPr lang="ru-RU" sz="1800" dirty="0"/>
            </a:br>
            <a:endParaRPr lang="ru-RU" sz="18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86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62955" y="1892300"/>
            <a:ext cx="8825658" cy="2209801"/>
          </a:xfrm>
        </p:spPr>
        <p:txBody>
          <a:bodyPr>
            <a:normAutofit/>
          </a:bodyPr>
          <a:lstStyle/>
          <a:p>
            <a:pPr algn="ctr"/>
            <a:r>
              <a:rPr lang="ru-RU" sz="3200" b="1" u="sng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МУНИЦИПАЛЬНЫЙ ПРОЕКТНЫЙ ОФИС</a:t>
            </a:r>
            <a:br>
              <a:rPr lang="ru-RU" sz="3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3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«Качество физико-математического образования: новый шаг»</a:t>
            </a:r>
            <a:br>
              <a:rPr lang="ru-RU" sz="32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2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393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61354" y="927100"/>
            <a:ext cx="9551145" cy="4582299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r>
              <a:rPr lang="ru-RU" sz="18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ПОЛОЖЕНИЕ (примерное)</a:t>
            </a:r>
            <a:br>
              <a:rPr lang="ru-RU" sz="1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 проектном офисе целевого назначения </a:t>
            </a:r>
            <a:br>
              <a:rPr lang="ru-RU" sz="1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«Качество физико-математического образования: новый шаг»</a:t>
            </a:r>
            <a:br>
              <a:rPr lang="ru-RU" sz="1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______________________________________ наименование муниципалитета</a:t>
            </a:r>
            <a:br>
              <a:rPr lang="ru-RU" sz="1400" dirty="0">
                <a:solidFill>
                  <a:srgbClr val="FFFF00"/>
                </a:solidFill>
              </a:rPr>
            </a:br>
            <a:r>
              <a:rPr lang="ru-RU" sz="1400" dirty="0">
                <a:solidFill>
                  <a:schemeClr val="bg1"/>
                </a:solidFill>
              </a:rPr>
              <a:t> </a:t>
            </a:r>
            <a:br>
              <a:rPr lang="ru-RU" sz="1400" dirty="0">
                <a:solidFill>
                  <a:schemeClr val="bg1"/>
                </a:solidFill>
              </a:rPr>
            </a:br>
            <a:r>
              <a:rPr lang="ru-RU" sz="1400" dirty="0">
                <a:solidFill>
                  <a:schemeClr val="bg1"/>
                </a:solidFill>
              </a:rPr>
              <a:t> </a:t>
            </a:r>
            <a:br>
              <a:rPr lang="ru-RU" sz="1400" dirty="0">
                <a:solidFill>
                  <a:schemeClr val="bg1"/>
                </a:solidFill>
              </a:rPr>
            </a:br>
            <a:r>
              <a:rPr lang="ru-RU" sz="1400" dirty="0">
                <a:solidFill>
                  <a:schemeClr val="bg1"/>
                </a:solidFill>
              </a:rPr>
              <a:t> </a:t>
            </a:r>
            <a:b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Общие положения</a:t>
            </a:r>
            <a:br>
              <a:rPr lang="ru-RU" sz="16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1.1. Настоящее Положение определяет регламент работы, права и функции, а также порядок формирования проектного офиса целевого назначения – координации деятельности ФМК муниципалитета.  </a:t>
            </a:r>
            <a:b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1.2. Муниципальный проектный офис является временно (на период разработки и реализации проекта) действующей организационной структурой. </a:t>
            </a:r>
            <a:b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1.3. Проектный офис руководствуется в своей деятельности действующим законодательством Российской Федерации и Республики Дагестан, настоящим Положением, локальными актами Муниципалитета, а также международными федеральными, региональными и муниципальными практиками в сфере проектного управления. </a:t>
            </a:r>
            <a:br>
              <a:rPr lang="ru-RU" sz="1600" dirty="0">
                <a:latin typeface="Arial Narrow" panose="020B0606020202030204" pitchFamily="34" charset="0"/>
              </a:rPr>
            </a:br>
            <a:endParaRPr lang="ru-RU" sz="16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51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76868" y="329610"/>
            <a:ext cx="9524999" cy="5972248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00000"/>
              </a:lnSpc>
              <a:buFont typeface="+mj-lt"/>
              <a:buAutoNum type="arabicPeriod"/>
            </a:pP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br>
              <a:rPr lang="ru-RU" sz="1400" b="1" dirty="0">
                <a:solidFill>
                  <a:schemeClr val="bg1"/>
                </a:solidFill>
              </a:rPr>
            </a:br>
            <a:r>
              <a:rPr lang="ru-RU" sz="1400" dirty="0">
                <a:solidFill>
                  <a:schemeClr val="bg1"/>
                </a:solidFill>
              </a:rPr>
              <a:t> </a:t>
            </a:r>
            <a:br>
              <a:rPr lang="ru-RU" sz="1400" dirty="0">
                <a:solidFill>
                  <a:schemeClr val="bg1"/>
                </a:solidFill>
              </a:rPr>
            </a:br>
            <a:r>
              <a:rPr lang="ru-RU" sz="1400" dirty="0">
                <a:solidFill>
                  <a:schemeClr val="bg1"/>
                </a:solidFill>
              </a:rPr>
              <a:t> </a:t>
            </a:r>
            <a:br>
              <a:rPr lang="ru-RU" sz="1400" dirty="0">
                <a:solidFill>
                  <a:schemeClr val="bg1"/>
                </a:solidFill>
              </a:rPr>
            </a:br>
            <a:r>
              <a:rPr lang="ru-RU" sz="1400" dirty="0">
                <a:solidFill>
                  <a:schemeClr val="bg1"/>
                </a:solidFill>
              </a:rPr>
              <a:t> </a:t>
            </a:r>
            <a:br>
              <a:rPr lang="ru-RU" sz="1400" dirty="0">
                <a:solidFill>
                  <a:schemeClr val="bg1"/>
                </a:solidFill>
              </a:rPr>
            </a:br>
            <a:br>
              <a:rPr lang="ru-RU" sz="1400" dirty="0">
                <a:solidFill>
                  <a:schemeClr val="bg1"/>
                </a:solidFill>
              </a:rPr>
            </a:br>
            <a:br>
              <a:rPr lang="ru-RU" sz="1400" dirty="0">
                <a:solidFill>
                  <a:schemeClr val="bg1"/>
                </a:solidFill>
              </a:rPr>
            </a:br>
            <a:r>
              <a:rPr lang="ru-RU" sz="1400" dirty="0">
                <a:solidFill>
                  <a:srgbClr val="FFC000"/>
                </a:solidFill>
              </a:rPr>
              <a:t>2.  </a:t>
            </a:r>
            <a:r>
              <a:rPr lang="ru-RU" sz="1400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Функции проектного офиса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2.1. Основными функциями Проектного офиса являются: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1)  обеспечение ведения проектов целевого назначения в рамках обозначенной тематики Проектного офиса;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2)  регистрация проектных предложений;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3)  принятия решения об утверждении содержания и механизмов управления целевым проектом; 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4)  согласование паспортов и сводных планов проектов; проектный офис может включать управление несколькими направлениями (проектными командами);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5)  согласование назначения руководителей проектных направлений; 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6)  осуществление мониторинга в отношении паспортов, сводных планов проектов в рамках их реализации;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7)  проведение анализа предоставляемой информации о ходе реализации проектов, при необходимости инициирование рассмотрения соответствующих вопросов на заседаниях Проектного офиса либо совещания при начальнике УО;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8)  рассмотрение данных мониторинга реализации проектов на заседаниях Проектного офиса;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9)  рассмотрение вопросов о закрытии проектов в связи с завершением программы их реализации;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10)  рассмотрение проектов распорядительных документов об итогах работы команд проектов.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7274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510068" y="0"/>
            <a:ext cx="10909300" cy="6992038"/>
          </a:xfrm>
        </p:spPr>
        <p:txBody>
          <a:bodyPr>
            <a:noAutofit/>
          </a:bodyPr>
          <a:lstStyle/>
          <a:p>
            <a:pPr lvl="0"/>
            <a:b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 </a:t>
            </a:r>
            <a:r>
              <a:rPr lang="ru-RU" sz="1400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Права Проектного офиса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3.1. Проектный офис целевого назначения вправе: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1)  привлекать для участия в работе офиса руководителей образовательных организаций, представителей педагогического корпуса муниципалитета, родительской общественности и обучающихся, представителей организаций профессионального образования, в том числе методической направленности;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2)  в пределах своей компетенции запрашивать в установленном порядке необходимую информацию и материалы;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3)  давать разъяснения по вопросам, входящим в компетенцию Проектного офиса;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4)  участвовать в совещаниях и иных мероприятиях, на которых рассматриваются вопросы, входящие в компетенцию Проектного офиса;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5)  разрабатывать проекты нормативных правовых актов, а также локальных актов в пределах своей компетенции;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6)  иметь приоритетное право на повышение квалификации по вопросам проектной деятельности, проектного управления в образовании.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7)  самостоятельно определять режим работы (заседаний, совещаний, проектных сессий и др.).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800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 Состав Проектного офиса</a:t>
            </a:r>
            <a:br>
              <a:rPr lang="ru-RU" sz="1400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4.1. Количественный и персональный состав Проектного офиса целевого назначения определяется и изменяется приказом по управлению образования.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4.2. Проектный офис целевого назначения возглавляет администратор/куратор физмат направления (руководитель структурного подразделения, руководитель образовательной организации).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Документация Проектного офиса</a:t>
            </a:r>
            <a:br>
              <a:rPr lang="ru-RU" sz="1400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5.1. Проектный офис имеет план/ дорожную карту работы, ведет протоколы заседаний, знакомит с решениями руководителей органа управления образования, образовательных организаций, педагогических работников.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361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662955" y="1960033"/>
            <a:ext cx="8825658" cy="160866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7200" kern="1200" spc="-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2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ОБОСНОВАНИЕ </a:t>
            </a:r>
          </a:p>
        </p:txBody>
      </p:sp>
    </p:spTree>
    <p:extLst>
      <p:ext uri="{BB962C8B-B14F-4D97-AF65-F5344CB8AC3E}">
        <p14:creationId xmlns:p14="http://schemas.microsoft.com/office/powerpoint/2010/main" val="1351823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1900" y="316053"/>
            <a:ext cx="10058400" cy="6273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Знание, достижение новых технологий, приобретение новейшей информации – главная ценность и движущая сила современного мира. Приоритетными становятся знания в области математики и физики, естественнонаучных дисциплин; готовность к непрерывному самообразованию и саморазвитию, к жизненной и профессиональной самореализации; способность создавать и продвигать новое знание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Aft>
                <a:spcPts val="10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Именно это делает необходимым разработку и реализацию идей физмат класса в школе.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Истоки создания физмат классов лежат в педагогическом наследии ведущих ученых, учителей РФ, РД. 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ru-RU" b="1" dirty="0">
                <a:solidFill>
                  <a:srgbClr val="FFFF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Физико-математический класс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создается на ступени основного общего либо среднего общего образования в целях реализации идеи развития одаренных детей как стратегического ресурса создания инновационной экономики, основанной на знании. 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Это ставит задачу воспитания у обучающихся </a:t>
            </a:r>
            <a:r>
              <a:rPr lang="ru-RU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стремления к знанию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 формирования </a:t>
            </a:r>
            <a:r>
              <a:rPr lang="ru-RU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высокой культуры мышления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качественного освоения основ фундаментальных наук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Данные позиции признаются основополагающими в физмат образовании  –   традиционном по сути  – </a:t>
            </a:r>
            <a:r>
              <a:rPr lang="ru-RU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формирующем  уважение к учению, знанию, поиску истины</a:t>
            </a: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1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spcAft>
                <a:spcPts val="10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Фундаментом педагогической концепции физмат класса является духовное и нравственное воспитание учащихся, становящееся одним из путей совершенствования не только классного обучения, но и всей образовательной системы в целом, приверженность к фундаментальному образованию, расширению роли научного и технического эксперимента в освоении школьных дисциплин.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0174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3300" y="239853"/>
            <a:ext cx="10401300" cy="64402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Ключевые идеи создания физико-математического класса: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идея создания модели образования в школе, основанной на формировании творческого, научного мышления школьников содержанием и средствами физико-математического образования;</a:t>
            </a:r>
          </a:p>
          <a:p>
            <a:pPr lvl="0" fontAlgn="base">
              <a:lnSpc>
                <a:spcPct val="150000"/>
              </a:lnSpc>
            </a:pPr>
            <a:endParaRPr lang="ru-RU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идея использования лучших практик физико-математического образования в России и странах мира, лидирующих в сфере реализации программ для одарённых детей, в том числе, Лицея «Физико-техническая школа» Российской академии наук под патронатом Нобелевского лауреата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Ж.И.Алферова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pPr lvl="0" fontAlgn="base">
              <a:lnSpc>
                <a:spcPct val="150000"/>
              </a:lnSpc>
            </a:pPr>
            <a:endParaRPr lang="ru-RU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идея комплексного подхода к организации образовательной среды класса, обеспечивающей углубленное изучение предметов, научно-исследовательский эксперимент,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воспитательно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-развивающей практики; </a:t>
            </a:r>
          </a:p>
          <a:p>
            <a:pPr>
              <a:lnSpc>
                <a:spcPct val="150000"/>
              </a:lnSpc>
            </a:pPr>
            <a:endParaRPr lang="ru-RU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идея кооперации участников образовательного процесса (обучающихся, родителей, педагогов), выпускников школы, деятелей науки и производства, создания детско-взрослого сообщества единомышленников, принимающих ценность физико-математического образования.</a:t>
            </a:r>
          </a:p>
          <a:p>
            <a:endParaRPr lang="ru-RU" sz="800" dirty="0"/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Образование в создаваемом классе опирается на принцип сочетания академизма 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компетентностного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подхода. Академизм предполагает фундаментальное, разностороннее теоретико-наукоёмкое образование;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компетентностный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подход обеспечивает практическое применение интеллектуальных способностей  и полученных знаний в личностной и профессиональной самореализации.</a:t>
            </a:r>
          </a:p>
          <a:p>
            <a:pPr fontAlgn="base"/>
            <a:endParaRPr lang="ru-RU" sz="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Миссия класса: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обогащение образовательных моделей общего среднего образования через разработку и реализацию идей академизма в образовании. 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Приоритетное направление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класса – физико-математическое, информационно-технологическое.</a:t>
            </a: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Обучение в физмат классе  проводится с упором на развитие абстрактного мышления, логического анализа и математической интуиции.</a:t>
            </a:r>
          </a:p>
        </p:txBody>
      </p:sp>
    </p:spTree>
    <p:extLst>
      <p:ext uri="{BB962C8B-B14F-4D97-AF65-F5344CB8AC3E}">
        <p14:creationId xmlns:p14="http://schemas.microsoft.com/office/powerpoint/2010/main" val="9595707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8453" y="343816"/>
            <a:ext cx="104013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Особенности образовательного процесса</a:t>
            </a:r>
            <a:endParaRPr lang="ru-RU" sz="1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ru-RU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В области обучения и воспитания: </a:t>
            </a:r>
          </a:p>
          <a:p>
            <a:pPr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Образовательный процесс организуется на основе интеграции классно-урочной системы, технологии погружения, технологий образовательного события.</a:t>
            </a:r>
          </a:p>
          <a:p>
            <a:pPr lvl="0" fontAlgn="base"/>
            <a:endParaRPr lang="ru-RU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Классно-урочное обучение предполагает разные виды и типы занятий с широким применением лабораторных практикумов, применение лекционно-семинарской системы и индивидуального учебного плана.</a:t>
            </a:r>
          </a:p>
          <a:p>
            <a:pPr lvl="0" fontAlgn="base"/>
            <a:endParaRPr lang="ru-RU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ru-RU" sz="1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Технология погружения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реализуется (от 3-х до 21 дня) для освоения методов научного познания, эксперимента, исследования и проектирования. Погружение характеризуется интенсификацией научно-теоретического материала (усложнённые и опережающие программы), коллективной творческой деятельностью участников образовательного процесса.</a:t>
            </a:r>
          </a:p>
          <a:p>
            <a:pPr lvl="0" fontAlgn="base"/>
            <a:endParaRPr lang="ru-RU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ru-RU" sz="1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Технология образовательного события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– походы, познание культурного пространства, пространства профессий и инновационных комплексов производственной инфраструктуры. </a:t>
            </a:r>
          </a:p>
          <a:p>
            <a:pPr lvl="0" fontAlgn="base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Внедрение инновационных моделей обучения (интегрированные,  бинарные уроки);  широкое использование компьютерных программ, иллюстрирующих законы физики, компьютерных симуляторов физических и математических законов; внедрение систем компьютерной математики в преподавании физики и математики; включение в процесс обучения мотивационных лекций и мероприятий, влияющих  на профессиональный выбор ученика. </a:t>
            </a:r>
          </a:p>
          <a:p>
            <a:pPr fontAlgn="base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ru-RU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В области практики: </a:t>
            </a:r>
          </a:p>
          <a:p>
            <a:pPr lvl="0"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Интеллектуальные состязания, постоянно действующие олимпиады и интеллектуальные марафоны, ТРИЗ, головоломки; конкурсы изобретателей и др. </a:t>
            </a:r>
          </a:p>
          <a:p>
            <a:pPr fontAlgn="base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ru-RU" sz="14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В области доступности образования и интеграции: </a:t>
            </a:r>
          </a:p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работа Интернет-форумов и социальных сетей любителей физики и математики; сетевое взаимодействие с подобными школами и классами, участие в международных соревнованиях, конкурсах на образовательные гранты, учреждаемые региональными, российскими и международными фондами.</a:t>
            </a:r>
          </a:p>
        </p:txBody>
      </p:sp>
    </p:spTree>
    <p:extLst>
      <p:ext uri="{BB962C8B-B14F-4D97-AF65-F5344CB8AC3E}">
        <p14:creationId xmlns:p14="http://schemas.microsoft.com/office/powerpoint/2010/main" val="41914987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2074" y="383393"/>
            <a:ext cx="10401300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lnSpc>
                <a:spcPct val="150000"/>
              </a:lnSpc>
            </a:pPr>
            <a:r>
              <a:rPr lang="ru-RU" sz="1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 надо помнить учителям ФМК и организаторам таких классов?</a:t>
            </a:r>
          </a:p>
          <a:p>
            <a:pPr defTabSz="914400">
              <a:lnSpc>
                <a:spcPct val="15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основе учебной деятельности обучающихся класса лежат интеллектуальные или общие умственные способности, которые включают в себя: способность понимать идеи и выражать в словах свои мысли, способность предвидеть, решать проблемы, планировать действия, способность использовать свой опыт, память, способность быстро и правильно производить счетные операции, способность к пространственным представлениям, восприятию пространственных отношений и связей, способность усматривать сходство и различие в предметах и явлениях.</a:t>
            </a:r>
          </a:p>
          <a:p>
            <a:pPr defTabSz="914400">
              <a:lnSpc>
                <a:spcPct val="150000"/>
              </a:lnSpc>
            </a:pPr>
            <a:endParaRPr lang="ru-RU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150000"/>
              </a:lnSpc>
            </a:pPr>
            <a:r>
              <a:rPr lang="ru-RU" sz="1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Мышление учащихся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способных к изучению физики, математики является теоретическим и характеризуется следующими чертами: </a:t>
            </a:r>
          </a:p>
          <a:p>
            <a:pPr defTabSz="914400">
              <a:lnSpc>
                <a:spcPct val="15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способностью к абстрагированию, анализу и синтезу, сравнению и сопоставлению, обобщению, выделению частного, оценке, выдвижению гипотез, построению логических выводов; </a:t>
            </a:r>
          </a:p>
          <a:p>
            <a:pPr defTabSz="914400">
              <a:lnSpc>
                <a:spcPct val="15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способностью к пространственным представлениям, моделированию объектов; </a:t>
            </a:r>
          </a:p>
          <a:p>
            <a:pPr defTabSz="914400">
              <a:lnSpc>
                <a:spcPct val="15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творческой активностью, способностью к интуитивным предсказаниям, применению знаний в новых ситуациях; способностью к диалектическому мышлению (к рассмотрению объекта в развитии, к осознанию противоречий, установлению причинно-следственных связей). </a:t>
            </a:r>
          </a:p>
          <a:p>
            <a:pPr defTabSz="914400">
              <a:lnSpc>
                <a:spcPct val="150000"/>
              </a:lnSpc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>
              <a:lnSpc>
                <a:spcPct val="150000"/>
              </a:lnSpc>
            </a:pPr>
            <a:r>
              <a:rPr lang="ru-RU" sz="1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Запоминание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характеризуется: способностью как к логическому, так и образному запоминанию; </a:t>
            </a:r>
          </a:p>
          <a:p>
            <a:pPr defTabSz="914400">
              <a:lnSpc>
                <a:spcPct val="15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способностью к быстрому воспроизведению знаний, вспоминанию по аналогии; </a:t>
            </a:r>
          </a:p>
          <a:p>
            <a:pPr defTabSz="914400">
              <a:lnSpc>
                <a:spcPct val="15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наличием объемной, комплексной памяти.</a:t>
            </a:r>
          </a:p>
        </p:txBody>
      </p:sp>
    </p:spTree>
    <p:extLst>
      <p:ext uri="{BB962C8B-B14F-4D97-AF65-F5344CB8AC3E}">
        <p14:creationId xmlns:p14="http://schemas.microsoft.com/office/powerpoint/2010/main" val="3603328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0" y="798653"/>
            <a:ext cx="99314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Порядок формирования контингента обучающихся:</a:t>
            </a:r>
            <a:endParaRPr lang="ru-RU" sz="1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Прием в физико-математический класс конкурсный, обучение с 5 по 11 классы. </a:t>
            </a:r>
            <a:r>
              <a:rPr lang="ru-RU" sz="14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Рекомендуют с 8 класса.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fontAlgn="base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Порядок формирования педагогического коллектива: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Прием на работу </a:t>
            </a:r>
            <a:r>
              <a:rPr lang="ru-RU" sz="1400" u="sng" dirty="0">
                <a:latin typeface="Arial" panose="020B0604020202020204" pitchFamily="34" charset="0"/>
                <a:cs typeface="Arial" panose="020B0604020202020204" pitchFamily="34" charset="0"/>
              </a:rPr>
              <a:t>на конкурсной основе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согласно идеям и целям создания специализированного класса.</a:t>
            </a:r>
          </a:p>
          <a:p>
            <a:pPr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Профилирующие предметы: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 физика, математика, информатика. </a:t>
            </a:r>
          </a:p>
          <a:p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Особенности учебного процесса: 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ru-RU" sz="1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Уроки организуются 6 дней в неделю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в том числе 4-6 часов физики, 6-8 часов математики, 3 часа физкультуры. </a:t>
            </a:r>
          </a:p>
          <a:p>
            <a:pPr lvl="0" fontAlgn="base"/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Вводятся уроки физического эксперимента, математического моделирования. </a:t>
            </a:r>
          </a:p>
          <a:p>
            <a:pPr lvl="0"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штатном расписании предусматриваются штаты преподавателей предмета «Физический эксперимент», «Математическое моделирование». </a:t>
            </a:r>
          </a:p>
          <a:p>
            <a:pPr lvl="0"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Проводятся курсы по выбору и факультативы.</a:t>
            </a:r>
          </a:p>
          <a:p>
            <a:pPr lvl="0"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Организуются дни погружения в научно-исследовательскую деятельность с использованием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медиатеки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школьного компьютерного центра, учебных лабораторий, проведением физического эксперимента и математического моделирования,  реконструкции научных открытий.</a:t>
            </a:r>
          </a:p>
          <a:p>
            <a:pPr fontAlgn="base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fontAlgn="base"/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Образовательные события в содружестве с родителями: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 туристские 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походы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 и 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слеты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научные конференции школьников,   поэтические вечера, лектории, чемпионаты и спартакиады, 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шахматный клуб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школьный театр и др.  </a:t>
            </a:r>
          </a:p>
        </p:txBody>
      </p:sp>
    </p:spTree>
    <p:extLst>
      <p:ext uri="{BB962C8B-B14F-4D97-AF65-F5344CB8AC3E}">
        <p14:creationId xmlns:p14="http://schemas.microsoft.com/office/powerpoint/2010/main" val="3040618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87500" y="392253"/>
            <a:ext cx="98298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Приоритетными целями класса</a:t>
            </a:r>
            <a:r>
              <a:rPr lang="ru-RU" sz="1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являются: реализация модели образования, обеспечивающей формирование общей культуры личности и культуры мышления обучающихся на основе программ, построенных на стратегиях развития одаренности обучающихся, готовых к научной, проектной и практической деятельности в различных сферах.</a:t>
            </a:r>
          </a:p>
          <a:p>
            <a:pPr fontAlgn="base">
              <a:lnSpc>
                <a:spcPct val="150000"/>
              </a:lnSpc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lnSpc>
                <a:spcPct val="150000"/>
              </a:lnSpc>
            </a:pP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Задачами специализированного класса</a:t>
            </a:r>
            <a:r>
              <a:rPr lang="ru-RU" sz="1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являются: 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реализация государственной и муниципальной политики в области образования для одаренных детей;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реализация педагогической системы, основанной на идеях, заложенных в Концепции физмат образования;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разработка уникального программного и учебно-методического комплектов как инструментария реализации приоритетных целей физмат класса;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создание системы выявления и отбора  обучающихся для обучения в специализированном классе;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создание системы выявления, отбора и подготовки кадров для работы в классе;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предметно-пространственной среды класса, включающей широкий спектр научно-образовательных, культурно-образовательных и проектных практик;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разработка управленческих, образовательных, социальных технологий, технологий обеспечения уклада класса;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создание систем общественно-профессионального управления развитием класса и общественно-государственной экспертизы его деятельности. </a:t>
            </a:r>
          </a:p>
          <a:p>
            <a:pPr fontAlgn="base">
              <a:lnSpc>
                <a:spcPct val="150000"/>
              </a:lnSpc>
            </a:pP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4181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200" y="366853"/>
            <a:ext cx="9829800" cy="6232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Ожидаемые результаты:</a:t>
            </a:r>
            <a:endParaRPr lang="ru-RU" sz="16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Создана открытая образовательная среда, обеспечивающая развитие высоких достижений учащихся в физико-математическом и информационно-технологическом профилях. 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Сформирован коллектив педагогов-единомышленников, готовых реализовать ключевые идеи специализированного класса.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Создан комплекс уникальных учебно-программных средств обучения, диагностики и мониторинга, обеспечивающих реализацию педагогической идеи класса.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Разработана система воспитания конкурентоспособности и востребованности выпускника с развитыми универсальными способностями и ключевыми компетентностями.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Достигнуты показатели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сформированности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у детей и подростков качеств толерантности, патриотизма, гражданской позиции; умение осваивать и интегрировать мировой опыт науки, культуры и образования. 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Овладение выпускниками универсальными учебными действиями, позволяющими осваивать любое содержание образования и применять его на практике.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Сформированность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интеллектуальных способностей и нравственных качеств обучающихся с учетом возрастных особенностей познавательных процессов и традиций современной педагогики.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Высокий уровень творческой активности участников образовательного процесса в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инновационно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-исследовательской деятельности.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Осваивается система воспитания физмат культуры на опыте:___________________________________</a:t>
            </a:r>
            <a:b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068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2500" y="328753"/>
            <a:ext cx="10287000" cy="61786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Процедуры мониторинга Проекта:</a:t>
            </a:r>
            <a:r>
              <a:rPr lang="ru-RU" sz="1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методы измерения эффективности проекта; индикаторы и показатели</a:t>
            </a:r>
          </a:p>
          <a:p>
            <a:pPr>
              <a:lnSpc>
                <a:spcPct val="150000"/>
              </a:lnSpc>
            </a:pPr>
            <a:endParaRPr lang="ru-RU" sz="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Качество процедуры отбора обучающихся и комплектования класса.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Качество и достаточность кадрового комплектования класса.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Разработка, изучение, корректировка Концепции класса.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Качество планирования ООП класса.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Эффективность взаимодействия с родителями (законными представителями) обучающихся.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Динамика положительной мотивации обучающихся класса на результативную образовательную деятельность.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Мотивация педагогов на продуктивную, творческую деятельность.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Сохранение контингента обучающихся класса.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Положительная динамика качественных результатов образовательной деятельности обучающихся.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Участие обучающихся в олимпиадах, конкурсах по предметам профильной направленности класса.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Уровень включенности обучающихся и педагогов в проектную деятельность.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Участие обучающихся в социально значимой деятельности школы, города/села, республики, в воспитательной деятельности школы.</a:t>
            </a:r>
          </a:p>
          <a:p>
            <a:pPr marL="285750" lvl="0" indent="-285750" fontAlgn="base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Степень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сформированности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навыков смыслового чтения различных текстов.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Степень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сформированности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УУД.</a:t>
            </a:r>
          </a:p>
          <a:p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Форма предъявления результатов деятельности Проектного офиса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: ежегодный аналитический доклад.</a:t>
            </a:r>
          </a:p>
        </p:txBody>
      </p:sp>
    </p:spTree>
    <p:extLst>
      <p:ext uri="{BB962C8B-B14F-4D97-AF65-F5344CB8AC3E}">
        <p14:creationId xmlns:p14="http://schemas.microsoft.com/office/powerpoint/2010/main" val="1924973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6200" y="1295738"/>
            <a:ext cx="9702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FF00"/>
                </a:solidFill>
                <a:latin typeface="Arial" panose="020B0604020202020204" pitchFamily="34" charset="0"/>
              </a:rPr>
              <a:t>Распоряжение Правительства Российской Федерации от 19 ноября 2024 г. № 3333-р</a:t>
            </a:r>
          </a:p>
          <a:p>
            <a:r>
              <a:rPr lang="ru-RU" sz="2800" dirty="0">
                <a:solidFill>
                  <a:srgbClr val="FFFF00"/>
                </a:solidFill>
                <a:latin typeface="Arial" panose="020B0604020202020204" pitchFamily="34" charset="0"/>
              </a:rPr>
              <a:t>26 ноября 2024</a:t>
            </a:r>
          </a:p>
          <a:p>
            <a:r>
              <a:rPr lang="ru-RU" sz="2800" dirty="0">
                <a:solidFill>
                  <a:srgbClr val="FFFF00"/>
                </a:solidFill>
                <a:latin typeface="Arial" panose="020B0604020202020204" pitchFamily="34" charset="0"/>
              </a:rPr>
              <a:t>1. Утвердить прилагаемый комплексный план мероприятий по повышению качества математического и естественно-научного образования на период до 2030 года</a:t>
            </a:r>
            <a:endParaRPr lang="ru-RU" sz="2800" b="0" i="0" dirty="0"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2420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2500" y="328753"/>
            <a:ext cx="10287000" cy="7853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(примерные) качества физико-математического образования:</a:t>
            </a:r>
          </a:p>
          <a:p>
            <a:pPr algn="ctr">
              <a:lnSpc>
                <a:spcPct val="150000"/>
              </a:lnSpc>
            </a:pPr>
            <a:r>
              <a:rPr lang="ru-RU" sz="1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729327"/>
              </p:ext>
            </p:extLst>
          </p:nvPr>
        </p:nvGraphicFramePr>
        <p:xfrm>
          <a:off x="673100" y="872066"/>
          <a:ext cx="11290300" cy="585216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722483">
                  <a:extLst>
                    <a:ext uri="{9D8B030D-6E8A-4147-A177-3AD203B41FA5}">
                      <a16:colId xmlns:a16="http://schemas.microsoft.com/office/drawing/2014/main" val="2298604757"/>
                    </a:ext>
                  </a:extLst>
                </a:gridCol>
                <a:gridCol w="8383417">
                  <a:extLst>
                    <a:ext uri="{9D8B030D-6E8A-4147-A177-3AD203B41FA5}">
                      <a16:colId xmlns:a16="http://schemas.microsoft.com/office/drawing/2014/main" val="2826850822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val="7463963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Предполагаемый срок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6298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Увеличено не менее чем на 10% ежегодное количества обучающихся,</a:t>
                      </a:r>
                      <a:r>
                        <a:rPr lang="ru-RU" sz="1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изучающих физику и математику углубленно или на профильном уровне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</a:t>
                      </a:r>
                      <a:r>
                        <a:rPr lang="ru-RU" sz="1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4828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Обеспечено повышение квалификации</a:t>
                      </a:r>
                      <a:r>
                        <a:rPr lang="ru-RU" sz="1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в том числе в форме стажировок, не менее 30% учителей математики, физики по преподаваемому предмету на базе ведущих образовательных организаций общего, профессионального образования технической направленности, методических центров.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6485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Увеличена до 20% доля выпускников, выбравших ЕГЭ по профильной математике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2030 года.</a:t>
                      </a:r>
                    </a:p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+ 5%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7623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Увеличена до 12% доля выпускников, сдающих</a:t>
                      </a:r>
                      <a:r>
                        <a:rPr lang="ru-RU" sz="1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экзамен по физике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2030 года.</a:t>
                      </a:r>
                    </a:p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+ 3%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7969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Увеличено не менее чем в 3 раза количество договоров/соглашений о сотрудничестве с профильными вузами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2030 года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4740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Увеличено не менее чем в 3 раза количество договоров/соглашений о сотрудничестве/сетевом взаимодействии со</a:t>
                      </a:r>
                      <a:r>
                        <a:rPr lang="ru-RU" sz="1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школами и классами физико-математической направленности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 2030 года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2586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Увеличено вовлечение в повышение квалификации педагогов по эффективному преподаванию математики, развитию познавательной активности, экспериментированию у детей дошкольного и младшего школьного возраста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+ 5%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4383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94169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65200" y="0"/>
            <a:ext cx="10287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6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(примерные) качества физико-математического образования - продолжение:</a:t>
            </a:r>
          </a:p>
          <a:p>
            <a:pPr algn="ctr">
              <a:lnSpc>
                <a:spcPct val="150000"/>
              </a:lnSpc>
            </a:pPr>
            <a:r>
              <a:rPr lang="ru-RU" sz="1600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7722358"/>
              </p:ext>
            </p:extLst>
          </p:nvPr>
        </p:nvGraphicFramePr>
        <p:xfrm>
          <a:off x="685800" y="415498"/>
          <a:ext cx="11290300" cy="643128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722483">
                  <a:extLst>
                    <a:ext uri="{9D8B030D-6E8A-4147-A177-3AD203B41FA5}">
                      <a16:colId xmlns:a16="http://schemas.microsoft.com/office/drawing/2014/main" val="2298604757"/>
                    </a:ext>
                  </a:extLst>
                </a:gridCol>
                <a:gridCol w="8383417">
                  <a:extLst>
                    <a:ext uri="{9D8B030D-6E8A-4147-A177-3AD203B41FA5}">
                      <a16:colId xmlns:a16="http://schemas.microsoft.com/office/drawing/2014/main" val="2826850822"/>
                    </a:ext>
                  </a:extLst>
                </a:gridCol>
                <a:gridCol w="2184400">
                  <a:extLst>
                    <a:ext uri="{9D8B030D-6E8A-4147-A177-3AD203B41FA5}">
                      <a16:colId xmlns:a16="http://schemas.microsoft.com/office/drawing/2014/main" val="7463963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Наименование показателя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Предполагаемый срок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6298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Увеличение доли форм дополнительного образования исследовательской, технико-технологической направленности в организациях дополнительного образования детей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</a:t>
                      </a:r>
                      <a:r>
                        <a:rPr lang="ru-RU" sz="1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+ 5%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48289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Проведено учебно-тренировочных и установочных сборов по подготовке обучающихся к олимпиадам физико-математической, технической направленности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не менее 2-х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46485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Проведено специализированных профильных смен научной направленности в организациях отдыха детей и их оздоровления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Ежегодно, в каждой средней школе и лагере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7623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Организован свободный доступ к научно-методическим публикациям и методическим рекомендациям по вопросам обеспечения качества физико-математического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Сайт УО, сайты ОО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7969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Проведены проектировочные, стратегические и методические сессии руководителей муниципальных методических объединений учителей НОО, математики, физики, директоров и заместителей директоров ОО по вопросам повышения качества физико-математического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не менее 2-х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47405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Проведены публичные отчеты по вопросам обеспечения качества физико-математического образования руководителей ОО, имеющих ФМК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2586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Проведены конкурсы профессионального мастерства «Лучший мастер-класс в реализации физмат подготовки школьников» 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23213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Представлены</a:t>
                      </a:r>
                      <a:r>
                        <a:rPr lang="ru-RU" sz="16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результаты деятельности ФМК на муниципальном, республиканском, федеральном уровнях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Ежегодно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4383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31957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463551"/>
              </p:ext>
            </p:extLst>
          </p:nvPr>
        </p:nvGraphicFramePr>
        <p:xfrm>
          <a:off x="927100" y="228598"/>
          <a:ext cx="10502900" cy="6369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6183">
                  <a:extLst>
                    <a:ext uri="{9D8B030D-6E8A-4147-A177-3AD203B41FA5}">
                      <a16:colId xmlns:a16="http://schemas.microsoft.com/office/drawing/2014/main" val="4020664762"/>
                    </a:ext>
                  </a:extLst>
                </a:gridCol>
                <a:gridCol w="9616717">
                  <a:extLst>
                    <a:ext uri="{9D8B030D-6E8A-4147-A177-3AD203B41FA5}">
                      <a16:colId xmlns:a16="http://schemas.microsoft.com/office/drawing/2014/main" val="4294461180"/>
                    </a:ext>
                  </a:extLst>
                </a:gridCol>
              </a:tblGrid>
              <a:tr h="417936">
                <a:tc>
                  <a:txBody>
                    <a:bodyPr/>
                    <a:lstStyle/>
                    <a:p>
                      <a:r>
                        <a:rPr lang="ru-RU" dirty="0"/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Содержание деятельности (примерное) Проектного офиса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0168857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Создание проектного офиса «</a:t>
                      </a:r>
                      <a:r>
                        <a:rPr lang="ru-RU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Качество физико-математического образования: новый шаг</a:t>
                      </a:r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»</a:t>
                      </a:r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1569270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Разработка Рекомендаций по порядку организации индивидуального отбора обучающихся при приеме в специализированный класс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175105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Разработка примерного регламента отбора:</a:t>
                      </a:r>
                    </a:p>
                    <a:p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Контрольная работа по профильным предметам, психологическая диагностика, собеседование.</a:t>
                      </a:r>
                    </a:p>
                    <a:p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Регламент процедур индивидуального отбора: Психологическая диагностика – 30 минут;</a:t>
                      </a:r>
                    </a:p>
                    <a:p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Выполнение контрольной работы – 40 минут; </a:t>
                      </a:r>
                    </a:p>
                    <a:p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Собеседование с членами приемной комиссии – до 20 минут; Психологическая диагностика (</a:t>
                      </a:r>
                      <a:r>
                        <a:rPr lang="ru-RU" sz="1400" kern="120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мотивированность</a:t>
                      </a:r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трудоспособность, стрессоустойчивость).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5652005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Разработка рекомендаций по образовательной программе ФМК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209227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Разработка рекомендаций по формам организации образовательного процесса (формы обучения, технологии организации процесса обучения, периодизация тематических погружений и др.)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888056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Разработка примерного механизма и пакета контрольно-аналитических процедур и материалов</a:t>
                      </a:r>
                      <a:r>
                        <a:rPr lang="ru-RU" sz="14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для ФМК</a:t>
                      </a:r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3126966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Разработка стратегии формирования уклада жизнедеятельности</a:t>
                      </a:r>
                      <a:r>
                        <a:rPr lang="ru-RU" sz="14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 специализированном классе</a:t>
                      </a:r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6040830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Разработка стратегии индивидуально-личностного развития обучающихся класса.</a:t>
                      </a:r>
                    </a:p>
                    <a:p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99412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Обсуждение и принятие способов и технологий оценивания образовательных достижений обучающихся класса.</a:t>
                      </a:r>
                    </a:p>
                    <a:p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3877954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Проведение стратегической сессии</a:t>
                      </a:r>
                      <a:r>
                        <a:rPr lang="ru-RU" sz="14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по развитию физико-математического образования в муниципалитете</a:t>
                      </a:r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299737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Поиск партнеров для ФМК в системе профессионального образования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69961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16958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214637"/>
              </p:ext>
            </p:extLst>
          </p:nvPr>
        </p:nvGraphicFramePr>
        <p:xfrm>
          <a:off x="927100" y="228598"/>
          <a:ext cx="10502900" cy="6467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6183">
                  <a:extLst>
                    <a:ext uri="{9D8B030D-6E8A-4147-A177-3AD203B41FA5}">
                      <a16:colId xmlns:a16="http://schemas.microsoft.com/office/drawing/2014/main" val="4020664762"/>
                    </a:ext>
                  </a:extLst>
                </a:gridCol>
                <a:gridCol w="9616717">
                  <a:extLst>
                    <a:ext uri="{9D8B030D-6E8A-4147-A177-3AD203B41FA5}">
                      <a16:colId xmlns:a16="http://schemas.microsoft.com/office/drawing/2014/main" val="4294461180"/>
                    </a:ext>
                  </a:extLst>
                </a:gridCol>
              </a:tblGrid>
              <a:tr h="596902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Создание и развитие профессионального сообщества «Партнёрская сеть»: обучающиеся, педагоги, преподаватели, наставни­ки, эксперты. Создание цифровой платформы (портала) в муниципалитете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0168857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Разработка положения и регламента Фестиваля проектов «Физико-математическое восхождение»</a:t>
                      </a:r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1569270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Публичные лекции для школьников (выступление приглашенных спикеров: молодых учёных, преподавателей университетов, сотрудников предприятий и др.) как эффективный формат расширения знаний и формирования интереса школьников к точным наукам</a:t>
                      </a:r>
                      <a:endParaRPr lang="ru-RU" sz="1400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175105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Обмен опытом особенностей уклада ФМК.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5652005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Вебинар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«Функциональная грамотность и физико-математическое образование»</a:t>
                      </a:r>
                    </a:p>
                    <a:p>
                      <a:pPr marL="0" algn="l" defTabSz="9144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209227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 Муниципальной олимпиаде «ПРОФИ-учитель» (для учителей математики и физики)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888056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Подготовка учителей математики и физики к представлению лучших практик методического обеспечения достижения предметных и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метапредметных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планируемых результатов. Семинар по обобщению собственного педагогического опыта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3126966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 проведении муниципальной физико-математической контрольной для обучающихся и педагогов «Выходи решать!»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6040830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 введении рейтинговой программы на получение специальных званий Главы муниципалитета/начальника МУО: искатель, эрудит, знаток, талант, интеллектуальный лидер, интеллектуальный чемпион в рангах: базовый, высший, элитный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99412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 планировании мероприятия для обучающихся ФМК и педагогов «Олимпиадные сборы» в 2026-2027 учебном году 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3877954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Конференция «Эффективные практики реализации углублённого изучения физики, математики и информатики в специализированных классах»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299737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Должностные инструкции куратора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4575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370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345548"/>
              </p:ext>
            </p:extLst>
          </p:nvPr>
        </p:nvGraphicFramePr>
        <p:xfrm>
          <a:off x="927100" y="241300"/>
          <a:ext cx="10502900" cy="608997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86183">
                  <a:extLst>
                    <a:ext uri="{9D8B030D-6E8A-4147-A177-3AD203B41FA5}">
                      <a16:colId xmlns:a16="http://schemas.microsoft.com/office/drawing/2014/main" val="4020664762"/>
                    </a:ext>
                  </a:extLst>
                </a:gridCol>
                <a:gridCol w="9616717">
                  <a:extLst>
                    <a:ext uri="{9D8B030D-6E8A-4147-A177-3AD203B41FA5}">
                      <a16:colId xmlns:a16="http://schemas.microsoft.com/office/drawing/2014/main" val="4294461180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Интересные находки. Продуктивный опыт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0168857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Флешмоб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«Задача дня» в школе»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1569270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Лекционно-семинарская система по всем разделам математики. Лекции 2 часа в неделю, потом семинары, практикумы, лабораторные работы. Зачеты в подгруппах.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175105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Принцип шкалы оценивания – накопительный с переводом в 100-балльную систему. Обучающиеся накапливают знания, а не наказываются за ошибки.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5652005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Мониторинг по каждому обучающемуся на протяжении всего процесса обучения в ФМК:  – «Вершина результативности».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209227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Грант "Физико-математический прорыв в школе «За достижение высоких результатов обучающихся общеобразовательных организаций по физике, математике, информатике».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888056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Каждая школа с ФМК поочередно проводит дистанционные/очные занятия для подготовки к олимпиадам.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3126966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Индивидуальный учебный план.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6040830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Для всех учеников доступны спецкурсы по математике: «Дополнительные главы алгебры», «Дополнительные главы геометрии», «Финансовые рынки» и «Решение экономических кейсов» а также олимпиадная подготовка.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199412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Круглый стол «Математика на все времена» с защитой и последующей публикацией работ в сборнике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43877954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Создавать особую атмосферу - культа знаний и культуры, взаимопомощи и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взаимообучения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а по максимуму - и творчества, творческого общения.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6299737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В первой половине дня — уроки, во второй — внеурочные занятия, и они друг с другом переплетаются. И вот такая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закольцованность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полного дня, когда ребенок то углубляется в теорию, делает что-то на практике, и позволяет ему быть очень эффективным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32416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57202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100856"/>
              </p:ext>
            </p:extLst>
          </p:nvPr>
        </p:nvGraphicFramePr>
        <p:xfrm>
          <a:off x="977900" y="927100"/>
          <a:ext cx="10502900" cy="4145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86183">
                  <a:extLst>
                    <a:ext uri="{9D8B030D-6E8A-4147-A177-3AD203B41FA5}">
                      <a16:colId xmlns:a16="http://schemas.microsoft.com/office/drawing/2014/main" val="4020664762"/>
                    </a:ext>
                  </a:extLst>
                </a:gridCol>
                <a:gridCol w="9616717">
                  <a:extLst>
                    <a:ext uri="{9D8B030D-6E8A-4147-A177-3AD203B41FA5}">
                      <a16:colId xmlns:a16="http://schemas.microsoft.com/office/drawing/2014/main" val="4294461180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Интересные находки. Продуктивный опыт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0168857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Курс «Математический гаджет» является мастерской по выбору для учащихся пятых классов и позволяет изучать некоторые темы курса математики с преобладанием проектной и частично поисковой деятельности.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Курс простроен таким образом, что изучение отдельных тем математики реализуется в виде нескольких блоков, в каждом из которых учащиеся реализуют самостоятельные проекты.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Весь курс мастерской составляет 70 учебных часов (2 часа в неделю).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Мастерская «Математический гаджет» состоит из четырех независимых тематических блоков: I четверть — «Системы счисления». II четверть — «Геометрические фигуры, площади и объемы». III четверть — «Алгоритмический язык ЛОГО». IV четверть — «Путешествие по родному краю».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Каждый тематический блок обязательно включает соответствующие темы курса «Математика», 5 класс.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Для каждого блока подобрано соответствующее программное обеспечение, как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off-line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так и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on-line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ресурсы для реализации целей и задач данного блока. Название мастерской отражает симбиоз двух школьных предметов — информатики и математики для более эффективного перехода от освоения обязательного минимума содержания образования к достижению индивидуального максимума результатов учащихся. </a:t>
                      </a:r>
                      <a:r>
                        <a:rPr lang="en-US" sz="1400" dirty="0">
                          <a:hlinkClick r:id="rId2"/>
                        </a:rPr>
                        <a:t>https://kimc.ms/about/doc/metodicheskie-sborniki/</a:t>
                      </a:r>
                      <a:r>
                        <a:rPr lang="ru-RU" sz="1400" dirty="0">
                          <a:hlinkClick r:id="rId2"/>
                        </a:rPr>
                        <a:t>физ-мат%20проект.</a:t>
                      </a:r>
                      <a:r>
                        <a:rPr lang="en-US" sz="1400" dirty="0">
                          <a:hlinkClick r:id="rId2"/>
                        </a:rPr>
                        <a:t>pdf</a:t>
                      </a:r>
                      <a:r>
                        <a:rPr lang="ru-RU" sz="1400" dirty="0"/>
                        <a:t> 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15692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76625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119161"/>
              </p:ext>
            </p:extLst>
          </p:nvPr>
        </p:nvGraphicFramePr>
        <p:xfrm>
          <a:off x="1003300" y="596900"/>
          <a:ext cx="10502900" cy="548407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86183">
                  <a:extLst>
                    <a:ext uri="{9D8B030D-6E8A-4147-A177-3AD203B41FA5}">
                      <a16:colId xmlns:a16="http://schemas.microsoft.com/office/drawing/2014/main" val="4020664762"/>
                    </a:ext>
                  </a:extLst>
                </a:gridCol>
                <a:gridCol w="9616717">
                  <a:extLst>
                    <a:ext uri="{9D8B030D-6E8A-4147-A177-3AD203B41FA5}">
                      <a16:colId xmlns:a16="http://schemas.microsoft.com/office/drawing/2014/main" val="4294461180"/>
                    </a:ext>
                  </a:extLst>
                </a:gridCol>
              </a:tblGrid>
              <a:tr h="551180">
                <a:tc>
                  <a:txBody>
                    <a:bodyPr/>
                    <a:lstStyle/>
                    <a:p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Интересные находки. Продуктивный опыт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0168857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Интерактивная доска в коридоре/рекреации для проведения интерактивных опытов, практик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1569270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Пластиковая/меловая доска в коридоре/рекреации «Проектная площадка»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175105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Для учащихся 5–6 классов математическое образование реализуется в различных формах: урок, мастерская, занятия дополнительного образования, образовательные игры, участие в различных конкурсах, предметных и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межпредметных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олимпиадах. </a:t>
                      </a:r>
                    </a:p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Мастерскую один раз в четверть учащийся выбирает самостоятельно. На урок в учебном плане отводится 3 часа в неделю (1 класс — 1 учитель), на мастерскую — 2 часа в неделю (мобильная группа — учитель). </a:t>
                      </a:r>
                    </a:p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Таким образом, при изучении математики ребенок имеет возможность выбрать не только форму работы, но и педагога (это важно для формирования положительной мотивации в изучении математики, а также для приобретения навыка реализации ответственного выбора). </a:t>
                      </a:r>
                    </a:p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Форма проведения занятий в виде мастерской предполагает: </a:t>
                      </a:r>
                    </a:p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самостоятельную деятельность учащихся как на основе плана, разработанного учителем, так и на основе плана, построенного самим учащимся; </a:t>
                      </a:r>
                    </a:p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возможность выбора способов работы (учитель предъявляет 2–3 алгоритма работы на занятии); </a:t>
                      </a:r>
                    </a:p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возможность выбора форм работы (индивидуальная, в парах, групповая).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https://kimc.ms/about/doc/metodicheskie-sborniki/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физ-мат%20проект.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pdf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5652005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Образовательные туры, стажировки для обучающихся и педагогов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635072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Шаталов и 100 задач</a:t>
                      </a:r>
                    </a:p>
                    <a:p>
                      <a:pPr marL="0" algn="l" defTabSz="9144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2092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49546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2466248"/>
              </p:ext>
            </p:extLst>
          </p:nvPr>
        </p:nvGraphicFramePr>
        <p:xfrm>
          <a:off x="977900" y="657860"/>
          <a:ext cx="10502900" cy="55778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86183">
                  <a:extLst>
                    <a:ext uri="{9D8B030D-6E8A-4147-A177-3AD203B41FA5}">
                      <a16:colId xmlns:a16="http://schemas.microsoft.com/office/drawing/2014/main" val="4020664762"/>
                    </a:ext>
                  </a:extLst>
                </a:gridCol>
                <a:gridCol w="9616717">
                  <a:extLst>
                    <a:ext uri="{9D8B030D-6E8A-4147-A177-3AD203B41FA5}">
                      <a16:colId xmlns:a16="http://schemas.microsoft.com/office/drawing/2014/main" val="4294461180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Интересные находки. Продуктивный опыт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0168857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«Физико-математический марафон» для 5-6 классов. Разработчиками проекта «Физико-математический марафон для учащихся 5–6 классов» являются ученики 11 класса. Каждый ученик профильной группы под руководством учителя физики проектирует свою станцию: готовит задания, оборудование и организует работу команд на станции. Каждый класс для участия в марафоне формирует команду из 15–20 учащихся. Капитаны команд получают на линейке маршрутные листы, в которых определяется время прибытия и убытия со станции и очередность их прохождения. На каждой станции команде начисляется определенное количество баллов за выполненные задания в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микрогруппах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из 4–5 учеников. По окончании марафона на линейке подводятся итоги, а также награждение команд-победителей грамотами и памятными призами. </a:t>
                      </a:r>
                      <a:r>
                        <a:rPr lang="en-US" sz="1400" dirty="0">
                          <a:hlinkClick r:id="rId2"/>
                        </a:rPr>
                        <a:t>https://kimc.ms/about/doc/metodicheskie-sborniki/</a:t>
                      </a:r>
                      <a:r>
                        <a:rPr lang="ru-RU" sz="1400" dirty="0">
                          <a:hlinkClick r:id="rId2"/>
                        </a:rPr>
                        <a:t>физ-мат%20проект.</a:t>
                      </a:r>
                      <a:r>
                        <a:rPr lang="en-US" sz="1400" dirty="0">
                          <a:hlinkClick r:id="rId2"/>
                        </a:rPr>
                        <a:t>pdf</a:t>
                      </a:r>
                      <a:r>
                        <a:rPr lang="ru-RU" sz="1400" dirty="0"/>
                        <a:t> 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1569270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Интеллектуальная игра для 5–6 классов «Форт математиков»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https://kimc.ms/about/doc/metodicheskie-sborniki/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физ-мат%20проект.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pdf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0919756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Подготовка девятиклассников к ГИА по математике с использованием системы динамической математики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GeoGebra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https://kimc.ms/about/doc/metodicheskie-sborniki/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физ-мат%20проект.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pdf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3509561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Интеллектуальная игра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Брейн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-ринг на тему «Открытый мир»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https://kimc.ms/about/doc/metodicheskie-sborniki/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физ-мат%20проект.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pdf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7168667"/>
                  </a:ext>
                </a:extLst>
              </a:tr>
              <a:tr h="411482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Интеллектуальный математический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квест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«Загадка </a:t>
                      </a:r>
                      <a:r>
                        <a:rPr lang="ru-RU" sz="1400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Рамануджана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 (индийского математика. </a:t>
                      </a:r>
                      <a:r>
                        <a:rPr lang="ru-RU" sz="14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Именем математика-самоучки и ученого-эзотерика </a:t>
                      </a:r>
                      <a:r>
                        <a:rPr lang="ru-RU" sz="1400" b="0" i="0" kern="1200" dirty="0" err="1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Рамануджана</a:t>
                      </a:r>
                      <a:r>
                        <a:rPr lang="ru-RU" sz="1400" b="0" i="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названы математические объекты и утверждения, учебные учреждения, журналы и премии, а также теоремы, графы и даже константа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). 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https://kimc.ms/about/doc/metodicheskie-sborniki/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физ-мат%20проект.</a:t>
                      </a: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/>
                        </a:rPr>
                        <a:t>pdf</a:t>
                      </a: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0369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77163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6312214"/>
              </p:ext>
            </p:extLst>
          </p:nvPr>
        </p:nvGraphicFramePr>
        <p:xfrm>
          <a:off x="952500" y="520700"/>
          <a:ext cx="10502900" cy="5852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886183">
                  <a:extLst>
                    <a:ext uri="{9D8B030D-6E8A-4147-A177-3AD203B41FA5}">
                      <a16:colId xmlns:a16="http://schemas.microsoft.com/office/drawing/2014/main" val="4020664762"/>
                    </a:ext>
                  </a:extLst>
                </a:gridCol>
                <a:gridCol w="9616717">
                  <a:extLst>
                    <a:ext uri="{9D8B030D-6E8A-4147-A177-3AD203B41FA5}">
                      <a16:colId xmlns:a16="http://schemas.microsoft.com/office/drawing/2014/main" val="4294461180"/>
                    </a:ext>
                  </a:extLst>
                </a:gridCol>
              </a:tblGrid>
              <a:tr h="584200">
                <a:tc>
                  <a:txBody>
                    <a:bodyPr/>
                    <a:lstStyle/>
                    <a:p>
                      <a:r>
                        <a:rPr lang="ru-RU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Интересные находки. Продуктивный опыт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0168857"/>
                  </a:ext>
                </a:extLst>
              </a:tr>
              <a:tr h="417936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Домашняя Контрольная работа. </a:t>
                      </a:r>
                    </a:p>
                    <a:p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 выполнение ДКР отводится две недели.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Организация ДКР Создание ДКР начинается с определения учителем тематики работы. Затем определяется тип работы, соответствующий теме, а уже исходя из него составляется спецификация (распределение заданий по содержанию, проверяемым умениям и видам деятельности).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Далее учитель осуществляет подбор соответствующих заданий.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Выдается текст работы.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Памятка по работе с ДКР размещается на стенде в кабинете (сайте).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Через определенный период (1 неделя) выдается консультационный лист, который представляет из себя задачу, примерный уровень ее сложности, тип к которому она относится, а также некие рекомендации по решению данной задачи.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 время выполнения работы ученик может получить консультацию педагога, воспользоваться «Скорой математической помощью», интернетом, а также обсудить решение с одноклассниками.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Работа оформляется в отдельной тетради и сдается в назначенный учителем срок.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Учитель осуществляет проверку, занося результаты в электронную таблицу.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 том случае, если учитель работает в рейтинговой системе, то баллы добавляются к рейтингу, если нет, то каждый учитель самостоятельно устанавливает минимальный порог. 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Учитель осуществляет анализ результатов: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сколько выполнено заданий базового уровня,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сколько выполнено заданий повышенной сложности,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сколько выполнено заданий высокого уровня, 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сколько заданий было решено нестандартными способами. </a:t>
                      </a:r>
                      <a:r>
                        <a:rPr lang="en-US" sz="1400" dirty="0">
                          <a:hlinkClick r:id="rId2"/>
                        </a:rPr>
                        <a:t>https://kimc.ms/about/doc/metodicheskie-sborniki/</a:t>
                      </a:r>
                      <a:r>
                        <a:rPr lang="ru-RU" sz="1400" dirty="0">
                          <a:hlinkClick r:id="rId2"/>
                        </a:rPr>
                        <a:t>физ-мат%20проект.</a:t>
                      </a:r>
                      <a:r>
                        <a:rPr lang="en-US" sz="1400" dirty="0">
                          <a:hlinkClick r:id="rId2"/>
                        </a:rPr>
                        <a:t>pdf</a:t>
                      </a:r>
                      <a:endParaRPr lang="ru-RU" sz="1400" kern="12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algn="l" defTabSz="914400" rtl="0" eaLnBrk="1" latinLnBrk="0" hangingPunct="1"/>
                      <a:endParaRPr lang="ru-RU" sz="14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8880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93426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06500" y="782935"/>
            <a:ext cx="103505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>
                <a:solidFill>
                  <a:srgbClr val="FFFF00"/>
                </a:solidFill>
                <a:latin typeface="Roboto Condensed"/>
              </a:rPr>
              <a:t>ФОРУМ </a:t>
            </a:r>
          </a:p>
          <a:p>
            <a:pPr algn="ctr"/>
            <a:r>
              <a:rPr lang="ru-RU" sz="2800" b="1" cap="all" dirty="0">
                <a:solidFill>
                  <a:srgbClr val="FFFF00"/>
                </a:solidFill>
                <a:latin typeface="Roboto Condensed"/>
              </a:rPr>
              <a:t>«ФИЗМАТ.ПРО: матрица педагогических изменений»</a:t>
            </a:r>
          </a:p>
          <a:p>
            <a:pPr algn="ctr"/>
            <a:endParaRPr lang="ru-RU" sz="2400" b="1" i="0" cap="all" dirty="0">
              <a:solidFill>
                <a:srgbClr val="FFFF00"/>
              </a:solidFill>
              <a:effectLst/>
              <a:latin typeface="Roboto Condensed"/>
            </a:endParaRPr>
          </a:p>
          <a:p>
            <a:pPr algn="ctr"/>
            <a:r>
              <a:rPr lang="ru-RU" sz="2400" b="1" cap="all" dirty="0">
                <a:solidFill>
                  <a:srgbClr val="FFFF00"/>
                </a:solidFill>
                <a:latin typeface="Roboto Condensed"/>
              </a:rPr>
              <a:t>3 дня:</a:t>
            </a:r>
          </a:p>
          <a:p>
            <a:pPr algn="ctr"/>
            <a:r>
              <a:rPr lang="ru-RU" sz="2400" b="1" i="0" cap="all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Roboto Condensed"/>
              </a:rPr>
              <a:t>1-й день – </a:t>
            </a:r>
            <a:r>
              <a:rPr lang="ru-RU" sz="2000" b="1" i="0" cap="all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Roboto Condensed"/>
              </a:rPr>
              <a:t>образовательные и дискуссионные площадки для обучающихся в ФМК</a:t>
            </a:r>
            <a:r>
              <a:rPr lang="ru-RU" sz="2400" b="1" i="0" cap="all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Roboto Condensed"/>
              </a:rPr>
              <a:t>.</a:t>
            </a:r>
          </a:p>
          <a:p>
            <a:pPr algn="ctr"/>
            <a:endParaRPr lang="ru-RU" sz="2400" b="1" cap="all" dirty="0">
              <a:solidFill>
                <a:srgbClr val="FFFF00"/>
              </a:solidFill>
              <a:latin typeface="Roboto Condensed"/>
            </a:endParaRPr>
          </a:p>
          <a:p>
            <a:pPr algn="ctr"/>
            <a:r>
              <a:rPr lang="ru-RU" sz="2400" b="1" cap="all" dirty="0">
                <a:solidFill>
                  <a:srgbClr val="FFCCFF"/>
                </a:solidFill>
                <a:latin typeface="Roboto Condensed"/>
              </a:rPr>
              <a:t>2-й день – </a:t>
            </a:r>
            <a:r>
              <a:rPr lang="ru-RU" sz="2000" b="1" cap="all" dirty="0">
                <a:solidFill>
                  <a:srgbClr val="FFCCFF"/>
                </a:solidFill>
                <a:latin typeface="Roboto Condensed"/>
              </a:rPr>
              <a:t>дискуссии и образовательные события вузов и научных организаций</a:t>
            </a:r>
            <a:r>
              <a:rPr lang="ru-RU" sz="2400" b="1" cap="all" dirty="0">
                <a:solidFill>
                  <a:srgbClr val="FFCCFF"/>
                </a:solidFill>
                <a:latin typeface="Roboto Condensed"/>
              </a:rPr>
              <a:t>.</a:t>
            </a:r>
          </a:p>
          <a:p>
            <a:pPr algn="ctr"/>
            <a:endParaRPr lang="ru-RU" sz="2400" b="1" i="0" cap="all" dirty="0">
              <a:solidFill>
                <a:srgbClr val="FFFF00"/>
              </a:solidFill>
              <a:effectLst/>
              <a:latin typeface="Roboto Condensed"/>
            </a:endParaRPr>
          </a:p>
          <a:p>
            <a:pPr algn="ctr"/>
            <a:r>
              <a:rPr lang="ru-RU" sz="2400" b="1" i="0" cap="all" dirty="0">
                <a:solidFill>
                  <a:srgbClr val="00FFCC"/>
                </a:solidFill>
                <a:effectLst/>
                <a:latin typeface="Roboto Condensed"/>
              </a:rPr>
              <a:t>3-й день – </a:t>
            </a:r>
            <a:r>
              <a:rPr lang="ru-RU" sz="2000" b="1" i="0" cap="all" dirty="0">
                <a:solidFill>
                  <a:srgbClr val="00FFCC"/>
                </a:solidFill>
                <a:effectLst/>
                <a:latin typeface="Roboto Condensed"/>
              </a:rPr>
              <a:t>стратегические сессии, мастер-классы </a:t>
            </a:r>
            <a:r>
              <a:rPr lang="ru-RU" sz="2000" b="1" i="0" cap="all">
                <a:solidFill>
                  <a:srgbClr val="00FFCC"/>
                </a:solidFill>
                <a:effectLst/>
                <a:latin typeface="Roboto Condensed"/>
              </a:rPr>
              <a:t>для педагогов.</a:t>
            </a:r>
            <a:endParaRPr lang="ru-RU" sz="2000" b="1" i="0" cap="all" dirty="0">
              <a:solidFill>
                <a:srgbClr val="00FFCC"/>
              </a:solidFill>
              <a:effectLst/>
              <a:latin typeface="Roboto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16720115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635000" y="139700"/>
            <a:ext cx="11243084" cy="657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659667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3830</TotalTime>
  <Words>3195</Words>
  <Application>Microsoft Office PowerPoint</Application>
  <PresentationFormat>Широкоэкранный</PresentationFormat>
  <Paragraphs>317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View</vt:lpstr>
      <vt:lpstr>Управление развитием  и научно-методическое, информационное сопровождение физико-математических классов муниципалитета</vt:lpstr>
      <vt:lpstr>Развитие – в КАЧЕСТВЕ!   Качеством надо управлять,  его надо взращивать и пестовать,  собирать по крупицам.  И постоянно наращивать.  К нему надо уверенно идти!</vt:lpstr>
      <vt:lpstr>  Одним из современных и оптимальных методов управления образовательной деятельностью в районе, в школе является метод проектов.   Осуществление управленческой деятельности посредством проектного метода содействует определению четко заданных целей, критериев их достижения, аккумуляции необходимых ресурсов, определению и идентификации рисков, тщательному детальному контролю хода реализации проекта.  Внедрение проектного управления будет способствовать:  а)  позитивному, поддерживающему климату внутри команды специалистов, курирующих и организующих деятельность ФМК; б)  грамотно осуществлять упор на качестве преподавания и учебных результатах;  в)  сформировать систему внутришкольного мониторинга учебных достижений обучающихся и профессиональных компетенций учителей;  г)  осуществлять постоянное профессиональное развитие учителей;  д)  обеспечить включенность родителей обучающихся ФМК и сотрудничество с ними;  е)  создать четкий баланс поддержки и сотрудничества ОО с органами управления, другими образовательными институтами и сообществами.                                                           КОНЕЧНЫМ ОРИЕНТИРОМ                                                        в управлении ФМК должно стать                          РАЗВИТЕ ФИЗИКО-МАТЕМАТИЧЕСКОГО ОБРАЗОВАНИЯ в целом.   </vt:lpstr>
      <vt:lpstr>МУНИЦИПАЛЬНЫЙ ПРОЕКТНЫЙ ОФИС  «Качество физико-математического образования: новый шаг» </vt:lpstr>
      <vt:lpstr>      ПОЛОЖЕНИЕ (примерное) о проектном офисе целевого назначения  «Качество физико-математического образования: новый шаг» ______________________________________ наименование муниципалитета       1. Общие положения   1.1. Настоящее Положение определяет регламент работы, права и функции, а также порядок формирования проектного офиса целевого назначения – координации деятельности ФМК муниципалитета.     1.2. Муниципальный проектный офис является временно (на период разработки и реализации проекта) действующей организационной структурой.   1.3. Проектный офис руководствуется в своей деятельности действующим законодательством Российской Федерации и Республики Дагестан, настоящим Положением, локальными актами Муниципалитета, а также международными федеральными, региональными и муниципальными практиками в сфере проектного управления.  </vt:lpstr>
      <vt:lpstr>              2.  Функции проектного офиса   2.1. Основными функциями Проектного офиса являются:  1)  обеспечение ведения проектов целевого назначения в рамках обозначенной тематики Проектного офиса;  2)  регистрация проектных предложений;  3)  принятия решения об утверждении содержания и механизмов управления целевым проектом;   4)  согласование паспортов и сводных планов проектов; проектный офис может включать управление несколькими направлениями (проектными командами);  5)  согласование назначения руководителей проектных направлений;   6)  осуществление мониторинга в отношении паспортов, сводных планов проектов в рамках их реализации;  7)  проведение анализа предоставляемой информации о ходе реализации проектов, при необходимости инициирование рассмотрения соответствующих вопросов на заседаниях Проектного офиса либо совещания при начальнике УО;  8)  рассмотрение данных мониторинга реализации проектов на заседаниях Проектного офиса;  9)  рассмотрение вопросов о закрытии проектов в связи с завершением программы их реализации;  10)  рассмотрение проектов распорядительных документов об итогах работы команд проектов. </vt:lpstr>
      <vt:lpstr>              3.  Права Проектного офиса   3.1. Проектный офис целевого назначения вправе:  1)  привлекать для участия в работе офиса руководителей образовательных организаций, представителей педагогического корпуса муниципалитета, родительской общественности и обучающихся, представителей организаций профессионального образования, в том числе методической направленности;  2)  в пределах своей компетенции запрашивать в установленном порядке необходимую информацию и материалы;  3)  давать разъяснения по вопросам, входящим в компетенцию Проектного офиса;  4)  участвовать в совещаниях и иных мероприятиях, на которых рассматриваются вопросы, входящие в компетенцию Проектного офиса;  5)  разрабатывать проекты нормативных правовых актов, а также локальных актов в пределах своей компетенции;  6)  иметь приоритетное право на повышение квалификации по вопросам проектной деятельности, проектного управления в образовании.  7)  самостоятельно определять режим работы (заседаний, совещаний, проектных сессий и др.).    4.  Состав Проектного офиса  4.1. Количественный и персональный состав Проектного офиса целевого назначения определяется и изменяется приказом по управлению образования.  4.2. Проектный офис целевого назначения возглавляет администратор/куратор физмат направления (руководитель структурного подразделения, руководитель образовательной организации).    5. Документация Проектного офиса  5.1. Проектный офис имеет план/ дорожную карту работы, ведет протоколы заседаний, знакомит с решениями руководителей органа управления образования, образовательных организаций, педагогических работников.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Зарема Магомедалиева</cp:lastModifiedBy>
  <cp:revision>103</cp:revision>
  <dcterms:created xsi:type="dcterms:W3CDTF">2025-03-19T15:00:40Z</dcterms:created>
  <dcterms:modified xsi:type="dcterms:W3CDTF">2025-10-01T14:19:23Z</dcterms:modified>
</cp:coreProperties>
</file>